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9" r:id="rId2"/>
    <p:sldId id="257" r:id="rId3"/>
    <p:sldId id="258" r:id="rId4"/>
    <p:sldId id="270" r:id="rId5"/>
    <p:sldId id="271" r:id="rId6"/>
    <p:sldId id="272" r:id="rId7"/>
    <p:sldId id="273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uli Black" pitchFamily="2" charset="77"/>
      <p:regular r:id="rId17"/>
      <p:bold r:id="rId18"/>
    </p:embeddedFont>
    <p:embeddedFont>
      <p:font typeface="Muli Bold" pitchFamily="2" charset="77"/>
      <p:regular r:id="rId19"/>
      <p:bold r:id="rId20"/>
    </p:embeddedFont>
    <p:embeddedFont>
      <p:font typeface="Muli Regular" pitchFamily="2" charset="77"/>
      <p:regular r:id="rId21"/>
    </p:embeddedFont>
    <p:embeddedFont>
      <p:font typeface="Muli Regular Bold" pitchFamily="2" charset="77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2E51"/>
    <a:srgbClr val="F14524"/>
    <a:srgbClr val="EFD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DE1151-1CC0-CF45-9433-511F341C396F}" v="1246" dt="2022-12-01T00:11:07.313"/>
    <p1510:client id="{7FA61BF7-96BA-12CF-AB74-94843711010B}" v="26" dt="2022-11-30T00:34:04.855"/>
    <p1510:client id="{8617BB4C-64B6-167C-E1E7-3D00690C59A8}" v="5" vWet="6" dt="2022-12-01T00:07:51.039"/>
    <p1510:client id="{AE9E6728-A625-E254-7D0A-E887600D8B45}" v="343" dt="2022-11-30T19:48:53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44"/>
    <p:restoredTop sz="94665"/>
  </p:normalViewPr>
  <p:slideViewPr>
    <p:cSldViewPr snapToGrid="0">
      <p:cViewPr varScale="1">
        <p:scale>
          <a:sx n="61" d="100"/>
          <a:sy n="61" d="100"/>
        </p:scale>
        <p:origin x="232" y="5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B84CA-B2B8-4055-A741-BB31BE724A0A}" type="datetimeFigureOut">
              <a:rPr lang="en-US" smtClean="0"/>
              <a:t>12/5/22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9899FA-C035-4D21-A52A-A833FE7F4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8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s3502-luong.com/septa/" TargetMode="External"/><Relationship Id="rId5" Type="http://schemas.openxmlformats.org/officeDocument/2006/relationships/image" Target="../media/image20.svg"/><Relationship Id="rId10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microsoft.com/office/2007/relationships/media" Target="../media/media2.mp4"/><Relationship Id="rId7" Type="http://schemas.openxmlformats.org/officeDocument/2006/relationships/image" Target="../media/image2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07/relationships/media" Target="../media/media4.mp4"/><Relationship Id="rId7" Type="http://schemas.openxmlformats.org/officeDocument/2006/relationships/image" Target="../media/image22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9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E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646990" y="4355803"/>
            <a:ext cx="1526842" cy="7634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8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10002141" y="3141616"/>
            <a:ext cx="18554862" cy="927743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271821" y="6619949"/>
            <a:ext cx="4987479" cy="282019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8301824" y="1028700"/>
            <a:ext cx="2736342" cy="4114800"/>
            <a:chOff x="0" y="0"/>
            <a:chExt cx="3648456" cy="5486400"/>
          </a:xfrm>
        </p:grpSpPr>
        <p:grpSp>
          <p:nvGrpSpPr>
            <p:cNvPr id="6" name="Group 6"/>
            <p:cNvGrpSpPr/>
            <p:nvPr/>
          </p:nvGrpSpPr>
          <p:grpSpPr>
            <a:xfrm>
              <a:off x="597194" y="2852015"/>
              <a:ext cx="2454068" cy="1260751"/>
              <a:chOff x="0" y="0"/>
              <a:chExt cx="484754" cy="24903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84754" cy="249037"/>
              </a:xfrm>
              <a:custGeom>
                <a:avLst/>
                <a:gdLst/>
                <a:ahLst/>
                <a:cxnLst/>
                <a:rect l="l" t="t" r="r" b="b"/>
                <a:pathLst>
                  <a:path w="484754" h="249037">
                    <a:moveTo>
                      <a:pt x="0" y="0"/>
                    </a:moveTo>
                    <a:lnTo>
                      <a:pt x="484754" y="0"/>
                    </a:lnTo>
                    <a:lnTo>
                      <a:pt x="484754" y="249037"/>
                    </a:lnTo>
                    <a:lnTo>
                      <a:pt x="0" y="24903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648456" cy="548640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901470" y="2743200"/>
              <a:ext cx="1711594" cy="1263638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2465771" y="3423780"/>
            <a:ext cx="9806050" cy="3532123"/>
            <a:chOff x="0" y="104775"/>
            <a:chExt cx="13074734" cy="47094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04775"/>
              <a:ext cx="13074734" cy="2333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3200"/>
                </a:lnSpc>
              </a:pPr>
              <a:r>
                <a:rPr lang="en-US" sz="12000">
                  <a:solidFill>
                    <a:srgbClr val="FFFFFF"/>
                  </a:solidFill>
                  <a:latin typeface="Muli Black"/>
                </a:rPr>
                <a:t>Guide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975136"/>
              <a:ext cx="13074734" cy="183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  <a:spcBef>
                  <a:spcPct val="0"/>
                </a:spcBef>
              </a:pPr>
              <a:r>
                <a:rPr lang="en-US" sz="3999" spc="219" dirty="0">
                  <a:solidFill>
                    <a:srgbClr val="FFFFFF"/>
                  </a:solidFill>
                  <a:latin typeface="Muli Regular Bold"/>
                </a:rPr>
                <a:t>Using technology to make public transportation accessible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465771" y="8281670"/>
            <a:ext cx="5836053" cy="976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Regular Bold"/>
              </a:rPr>
              <a:t>Group 3</a:t>
            </a:r>
          </a:p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Muli Regular Bold"/>
              </a:rPr>
              <a:t>Maggie Luong &amp; Allyson Yu</a:t>
            </a:r>
          </a:p>
        </p:txBody>
      </p:sp>
    </p:spTree>
    <p:extLst>
      <p:ext uri="{BB962C8B-B14F-4D97-AF65-F5344CB8AC3E}">
        <p14:creationId xmlns:p14="http://schemas.microsoft.com/office/powerpoint/2010/main" val="75994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>
            <a:off x="3867869" y="5354086"/>
            <a:ext cx="10383412" cy="493291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34264" y="1257179"/>
            <a:ext cx="15219472" cy="3446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50">
                <a:solidFill>
                  <a:srgbClr val="112E51"/>
                </a:solidFill>
                <a:latin typeface="Muli Bold"/>
              </a:rPr>
              <a:t>Thank You for </a:t>
            </a:r>
          </a:p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50">
                <a:solidFill>
                  <a:srgbClr val="112E51"/>
                </a:solidFill>
                <a:latin typeface="Muli Bold"/>
              </a:rPr>
              <a:t>Letting Us </a:t>
            </a:r>
            <a:r>
              <a:rPr lang="en-US" sz="9950">
                <a:solidFill>
                  <a:srgbClr val="F14524"/>
                </a:solidFill>
                <a:latin typeface="Muli Bold"/>
              </a:rPr>
              <a:t>Guide </a:t>
            </a:r>
            <a:r>
              <a:rPr lang="en-US" sz="9950">
                <a:solidFill>
                  <a:srgbClr val="112E51"/>
                </a:solidFill>
                <a:latin typeface="Muli Bold"/>
              </a:rPr>
              <a:t>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8C7AAE-3AC8-6464-43BB-A05A7B64F92A}"/>
              </a:ext>
            </a:extLst>
          </p:cNvPr>
          <p:cNvSpPr txBox="1"/>
          <p:nvPr/>
        </p:nvSpPr>
        <p:spPr>
          <a:xfrm>
            <a:off x="6081304" y="6024264"/>
            <a:ext cx="595653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>
                <a:solidFill>
                  <a:schemeClr val="bg1"/>
                </a:solidFill>
                <a:latin typeface="Muli Bold"/>
              </a:rPr>
              <a:t>Questions &amp; Comments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2DE821E-70B8-566C-8FCF-0180C0537FC5}"/>
              </a:ext>
            </a:extLst>
          </p:cNvPr>
          <p:cNvGrpSpPr/>
          <p:nvPr/>
        </p:nvGrpSpPr>
        <p:grpSpPr>
          <a:xfrm>
            <a:off x="7834031" y="6759387"/>
            <a:ext cx="2451083" cy="3611894"/>
            <a:chOff x="0" y="0"/>
            <a:chExt cx="3648456" cy="54864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418C3A-073D-D750-00DE-14C4BA3512B2}"/>
                </a:ext>
              </a:extLst>
            </p:cNvPr>
            <p:cNvGrpSpPr/>
            <p:nvPr/>
          </p:nvGrpSpPr>
          <p:grpSpPr>
            <a:xfrm>
              <a:off x="597194" y="2852015"/>
              <a:ext cx="2454068" cy="1260751"/>
              <a:chOff x="0" y="0"/>
              <a:chExt cx="484754" cy="249037"/>
            </a:xfrm>
          </p:grpSpPr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B699F509-B353-B216-25E0-9F1AADDF3F06}"/>
                  </a:ext>
                </a:extLst>
              </p:cNvPr>
              <p:cNvSpPr/>
              <p:nvPr/>
            </p:nvSpPr>
            <p:spPr>
              <a:xfrm>
                <a:off x="0" y="0"/>
                <a:ext cx="484754" cy="249037"/>
              </a:xfrm>
              <a:custGeom>
                <a:avLst/>
                <a:gdLst/>
                <a:ahLst/>
                <a:cxnLst/>
                <a:rect l="l" t="t" r="r" b="b"/>
                <a:pathLst>
                  <a:path w="484754" h="249037">
                    <a:moveTo>
                      <a:pt x="0" y="0"/>
                    </a:moveTo>
                    <a:lnTo>
                      <a:pt x="484754" y="0"/>
                    </a:lnTo>
                    <a:lnTo>
                      <a:pt x="484754" y="249037"/>
                    </a:lnTo>
                    <a:lnTo>
                      <a:pt x="0" y="24903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TextBox 8">
                <a:extLst>
                  <a:ext uri="{FF2B5EF4-FFF2-40B4-BE49-F238E27FC236}">
                    <a16:creationId xmlns:a16="http://schemas.microsoft.com/office/drawing/2014/main" id="{CA301CD8-6651-77AB-1B57-831B475BFCD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pic>
          <p:nvPicPr>
            <p:cNvPr id="8" name="Picture 9">
              <a:extLst>
                <a:ext uri="{FF2B5EF4-FFF2-40B4-BE49-F238E27FC236}">
                  <a16:creationId xmlns:a16="http://schemas.microsoft.com/office/drawing/2014/main" id="{A3A1275D-A1B4-BF65-357D-65CBD840A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648456" cy="5486400"/>
            </a:xfrm>
            <a:prstGeom prst="rect">
              <a:avLst/>
            </a:prstGeom>
          </p:spPr>
        </p:pic>
        <p:pic>
          <p:nvPicPr>
            <p:cNvPr id="9" name="Picture 10">
              <a:extLst>
                <a:ext uri="{FF2B5EF4-FFF2-40B4-BE49-F238E27FC236}">
                  <a16:creationId xmlns:a16="http://schemas.microsoft.com/office/drawing/2014/main" id="{079619B5-C2BA-033C-B92F-F705EF4F8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901470" y="2743200"/>
              <a:ext cx="1711594" cy="126363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46521" y="6829425"/>
            <a:ext cx="5406622" cy="213561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-1"/>
            <a:ext cx="11614317" cy="10990729"/>
            <a:chOff x="0" y="0"/>
            <a:chExt cx="3058915" cy="26842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58915" cy="2684247"/>
            </a:xfrm>
            <a:custGeom>
              <a:avLst/>
              <a:gdLst/>
              <a:ahLst/>
              <a:cxnLst/>
              <a:rect l="l" t="t" r="r" b="b"/>
              <a:pathLst>
                <a:path w="3058915" h="2684247">
                  <a:moveTo>
                    <a:pt x="0" y="0"/>
                  </a:moveTo>
                  <a:lnTo>
                    <a:pt x="3058915" y="0"/>
                  </a:lnTo>
                  <a:lnTo>
                    <a:pt x="3058915" y="2684247"/>
                  </a:lnTo>
                  <a:lnTo>
                    <a:pt x="0" y="2684247"/>
                  </a:lnTo>
                  <a:close/>
                </a:path>
              </a:pathLst>
            </a:custGeom>
            <a:solidFill>
              <a:srgbClr val="112E5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400000">
            <a:off x="799980" y="1381033"/>
            <a:ext cx="914880" cy="45744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793300" y="7168958"/>
            <a:ext cx="8378799" cy="1621842"/>
            <a:chOff x="0" y="0"/>
            <a:chExt cx="2206762" cy="42715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06762" cy="427152"/>
            </a:xfrm>
            <a:custGeom>
              <a:avLst/>
              <a:gdLst/>
              <a:ahLst/>
              <a:cxnLst/>
              <a:rect l="l" t="t" r="r" b="b"/>
              <a:pathLst>
                <a:path w="2206762" h="427152">
                  <a:moveTo>
                    <a:pt x="47123" y="0"/>
                  </a:moveTo>
                  <a:lnTo>
                    <a:pt x="2159639" y="0"/>
                  </a:lnTo>
                  <a:cubicBezTo>
                    <a:pt x="2185664" y="0"/>
                    <a:pt x="2206762" y="21098"/>
                    <a:pt x="2206762" y="47123"/>
                  </a:cubicBezTo>
                  <a:lnTo>
                    <a:pt x="2206762" y="380028"/>
                  </a:lnTo>
                  <a:cubicBezTo>
                    <a:pt x="2206762" y="392526"/>
                    <a:pt x="2201797" y="404512"/>
                    <a:pt x="2192960" y="413350"/>
                  </a:cubicBezTo>
                  <a:cubicBezTo>
                    <a:pt x="2184122" y="422187"/>
                    <a:pt x="2172136" y="427152"/>
                    <a:pt x="2159639" y="427152"/>
                  </a:cubicBezTo>
                  <a:lnTo>
                    <a:pt x="47123" y="427152"/>
                  </a:lnTo>
                  <a:cubicBezTo>
                    <a:pt x="34626" y="427152"/>
                    <a:pt x="22639" y="422187"/>
                    <a:pt x="13802" y="413350"/>
                  </a:cubicBezTo>
                  <a:cubicBezTo>
                    <a:pt x="4965" y="404512"/>
                    <a:pt x="0" y="392526"/>
                    <a:pt x="0" y="380028"/>
                  </a:cubicBezTo>
                  <a:lnTo>
                    <a:pt x="0" y="47123"/>
                  </a:lnTo>
                  <a:cubicBezTo>
                    <a:pt x="0" y="34626"/>
                    <a:pt x="4965" y="22639"/>
                    <a:pt x="13802" y="13802"/>
                  </a:cubicBezTo>
                  <a:cubicBezTo>
                    <a:pt x="22639" y="4965"/>
                    <a:pt x="34626" y="0"/>
                    <a:pt x="47123" y="0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86140" y="7006127"/>
            <a:ext cx="838960" cy="65591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846521" y="1142788"/>
            <a:ext cx="12495891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F1EEEE"/>
                </a:solidFill>
                <a:latin typeface="Muli Black"/>
              </a:rPr>
              <a:t>UN Problem: No Poverty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46521" y="2381427"/>
            <a:ext cx="9075034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Muli Black"/>
              </a:rPr>
              <a:t>Importance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uli Regular"/>
              </a:rPr>
              <a:t>Economic growth must be inclusive to provide sustainable jobs and promote equality.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46521" y="5086350"/>
            <a:ext cx="767398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1EEEE"/>
                </a:solidFill>
                <a:latin typeface="Muli Regular"/>
              </a:rPr>
              <a:t>Septa and the Septa Mobile Application is currently not accessible to all users.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765972" y="1343053"/>
            <a:ext cx="244489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112E51"/>
                </a:solidFill>
                <a:latin typeface="Muli Black"/>
              </a:rPr>
              <a:t>38%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717538" y="2524153"/>
            <a:ext cx="4541762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05049"/>
                </a:solidFill>
                <a:latin typeface="Muli Regular"/>
              </a:rPr>
              <a:t>of people with visual impairments* have turned down a job because of public transportation concerns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35754" y="6948321"/>
            <a:ext cx="410532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05049"/>
                </a:solidFill>
                <a:latin typeface="Muli Regular"/>
              </a:rPr>
              <a:t>of Philadelphia citizens have a (dis)ability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65972" y="5767221"/>
            <a:ext cx="244489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112E51"/>
                </a:solidFill>
                <a:latin typeface="Muli Black"/>
              </a:rPr>
              <a:t>16%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27419" y="4547412"/>
            <a:ext cx="1130241" cy="45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Muli Black"/>
              </a:rPr>
              <a:t>Why?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57806" y="8968153"/>
            <a:ext cx="5675882" cy="689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Muli Regular"/>
              </a:rPr>
              <a:t>* Encompasses individuals who may have lost their vision or may have difficulty with viewing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25100" y="7334084"/>
            <a:ext cx="7315200" cy="1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Am I at the right stop?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the conductor announce the station?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I be able to safely get to and from work?” 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10800000">
            <a:off x="9539556" y="8290327"/>
            <a:ext cx="863006" cy="6747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799980" y="1381033"/>
            <a:ext cx="914880" cy="4574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85424" y="1028700"/>
            <a:ext cx="1573876" cy="2438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846521" y="1019175"/>
            <a:ext cx="14033114" cy="24479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12E51"/>
                </a:solidFill>
                <a:latin typeface="Muli Black"/>
              </a:rPr>
              <a:t>Making Public Transportation </a:t>
            </a:r>
            <a:r>
              <a:rPr lang="en-US" sz="8000" u="sng">
                <a:solidFill>
                  <a:srgbClr val="112E51"/>
                </a:solidFill>
                <a:latin typeface="Muli Black"/>
              </a:rPr>
              <a:t>Accessible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4979054"/>
            <a:ext cx="7605658" cy="3116491"/>
            <a:chOff x="0" y="-66675"/>
            <a:chExt cx="10140878" cy="4155321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0140878" cy="2447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305049"/>
                  </a:solidFill>
                  <a:latin typeface="Muli Regular Bold"/>
                </a:rPr>
                <a:t>Provides Philadelphians with visual impairments the opportunity to commute to work via subway safely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709294"/>
              <a:ext cx="10140878" cy="13793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Passage to labor, which can combat poverty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42631" y="4979054"/>
            <a:ext cx="7316669" cy="3066485"/>
            <a:chOff x="0" y="0"/>
            <a:chExt cx="9755558" cy="408864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9755558" cy="1599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305049"/>
                  </a:solidFill>
                  <a:latin typeface="Muli Regular Bold"/>
                </a:rPr>
                <a:t>Promotes equitable access to public transportation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999497"/>
              <a:ext cx="9755558" cy="208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Encourages reliability to employment</a:t>
              </a:r>
            </a:p>
            <a:p>
              <a:pPr marL="1295400" lvl="2" indent="-431800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Combats barrier to employment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305049"/>
                </a:solidFill>
                <a:latin typeface="Muli Regula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E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8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10002141" y="3141616"/>
            <a:ext cx="18554862" cy="9277431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6DF1B440-37F1-8DE6-4A1C-89FE48331C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sp>
        <p:nvSpPr>
          <p:cNvPr id="16" name="TextBox 10">
            <a:extLst>
              <a:ext uri="{FF2B5EF4-FFF2-40B4-BE49-F238E27FC236}">
                <a16:creationId xmlns:a16="http://schemas.microsoft.com/office/drawing/2014/main" id="{3428D159-5DA1-87A5-5183-0A122E22FC71}"/>
              </a:ext>
            </a:extLst>
          </p:cNvPr>
          <p:cNvSpPr txBox="1"/>
          <p:nvPr/>
        </p:nvSpPr>
        <p:spPr>
          <a:xfrm>
            <a:off x="1922581" y="1019175"/>
            <a:ext cx="1030095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EFD1A9"/>
                </a:solidFill>
                <a:latin typeface="Muli Black"/>
              </a:rPr>
              <a:t>Prototype</a:t>
            </a:r>
            <a:endParaRPr lang="en-US"/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E01F85A2-C0A3-0ED1-A12F-525BDE852D0D}"/>
              </a:ext>
            </a:extLst>
          </p:cNvPr>
          <p:cNvSpPr txBox="1"/>
          <p:nvPr/>
        </p:nvSpPr>
        <p:spPr>
          <a:xfrm>
            <a:off x="1028700" y="2910399"/>
            <a:ext cx="8313736" cy="462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4000">
                <a:solidFill>
                  <a:schemeClr val="bg1"/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https://mis3502-luong.com/septa/</a:t>
            </a:r>
            <a:r>
              <a:rPr lang="en-US" sz="4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4000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20" name="Group 5">
            <a:extLst>
              <a:ext uri="{FF2B5EF4-FFF2-40B4-BE49-F238E27FC236}">
                <a16:creationId xmlns:a16="http://schemas.microsoft.com/office/drawing/2014/main" id="{F24C7BFA-B19C-E920-FE4F-F26C139F826E}"/>
              </a:ext>
            </a:extLst>
          </p:cNvPr>
          <p:cNvGrpSpPr/>
          <p:nvPr/>
        </p:nvGrpSpPr>
        <p:grpSpPr>
          <a:xfrm>
            <a:off x="12873824" y="5143500"/>
            <a:ext cx="3603305" cy="5041758"/>
            <a:chOff x="0" y="0"/>
            <a:chExt cx="3648456" cy="5486400"/>
          </a:xfrm>
        </p:grpSpPr>
        <p:grpSp>
          <p:nvGrpSpPr>
            <p:cNvPr id="21" name="Group 6">
              <a:extLst>
                <a:ext uri="{FF2B5EF4-FFF2-40B4-BE49-F238E27FC236}">
                  <a16:creationId xmlns:a16="http://schemas.microsoft.com/office/drawing/2014/main" id="{C1BA4ECE-AAA1-0D52-3147-5696081BCD40}"/>
                </a:ext>
              </a:extLst>
            </p:cNvPr>
            <p:cNvGrpSpPr/>
            <p:nvPr/>
          </p:nvGrpSpPr>
          <p:grpSpPr>
            <a:xfrm>
              <a:off x="597194" y="2852015"/>
              <a:ext cx="2454068" cy="1260751"/>
              <a:chOff x="0" y="0"/>
              <a:chExt cx="484754" cy="249037"/>
            </a:xfrm>
          </p:grpSpPr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69BDC0E5-55EA-66B8-C168-D2EE8346E3D4}"/>
                  </a:ext>
                </a:extLst>
              </p:cNvPr>
              <p:cNvSpPr/>
              <p:nvPr/>
            </p:nvSpPr>
            <p:spPr>
              <a:xfrm>
                <a:off x="0" y="0"/>
                <a:ext cx="484754" cy="249037"/>
              </a:xfrm>
              <a:custGeom>
                <a:avLst/>
                <a:gdLst/>
                <a:ahLst/>
                <a:cxnLst/>
                <a:rect l="l" t="t" r="r" b="b"/>
                <a:pathLst>
                  <a:path w="484754" h="249037">
                    <a:moveTo>
                      <a:pt x="0" y="0"/>
                    </a:moveTo>
                    <a:lnTo>
                      <a:pt x="484754" y="0"/>
                    </a:lnTo>
                    <a:lnTo>
                      <a:pt x="484754" y="249037"/>
                    </a:lnTo>
                    <a:lnTo>
                      <a:pt x="0" y="24903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" name="TextBox 8">
                <a:extLst>
                  <a:ext uri="{FF2B5EF4-FFF2-40B4-BE49-F238E27FC236}">
                    <a16:creationId xmlns:a16="http://schemas.microsoft.com/office/drawing/2014/main" id="{028C0EE2-15F8-1C21-630A-31329EAE5E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pic>
          <p:nvPicPr>
            <p:cNvPr id="22" name="Picture 9">
              <a:extLst>
                <a:ext uri="{FF2B5EF4-FFF2-40B4-BE49-F238E27FC236}">
                  <a16:creationId xmlns:a16="http://schemas.microsoft.com/office/drawing/2014/main" id="{E37EB5C9-76A8-595D-C35C-808762708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648456" cy="5486400"/>
            </a:xfrm>
            <a:prstGeom prst="rect">
              <a:avLst/>
            </a:prstGeom>
          </p:spPr>
        </p:pic>
        <p:pic>
          <p:nvPicPr>
            <p:cNvPr id="23" name="Picture 10">
              <a:extLst>
                <a:ext uri="{FF2B5EF4-FFF2-40B4-BE49-F238E27FC236}">
                  <a16:creationId xmlns:a16="http://schemas.microsoft.com/office/drawing/2014/main" id="{71E2F9AC-0479-D6E9-6E19-5EEC02256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901470" y="2743200"/>
              <a:ext cx="1711594" cy="1263638"/>
            </a:xfrm>
            <a:prstGeom prst="rect">
              <a:avLst/>
            </a:prstGeom>
          </p:spPr>
        </p:pic>
      </p:grpSp>
      <p:pic>
        <p:nvPicPr>
          <p:cNvPr id="27" name="Picture 26" descr="Qr code&#10;&#10;Description automatically generated">
            <a:extLst>
              <a:ext uri="{FF2B5EF4-FFF2-40B4-BE49-F238E27FC236}">
                <a16:creationId xmlns:a16="http://schemas.microsoft.com/office/drawing/2014/main" id="{0F270B4C-0FAE-C9FC-D743-F719557012F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732813"/>
            <a:ext cx="5551394" cy="5551394"/>
          </a:xfrm>
          <a:prstGeom prst="rect">
            <a:avLst/>
          </a:prstGeom>
        </p:spPr>
      </p:pic>
      <p:sp>
        <p:nvSpPr>
          <p:cNvPr id="28" name="TextBox 8">
            <a:extLst>
              <a:ext uri="{FF2B5EF4-FFF2-40B4-BE49-F238E27FC236}">
                <a16:creationId xmlns:a16="http://schemas.microsoft.com/office/drawing/2014/main" id="{D21F57CD-71F2-8C76-D921-E7FBD5FA28CB}"/>
              </a:ext>
            </a:extLst>
          </p:cNvPr>
          <p:cNvSpPr txBox="1"/>
          <p:nvPr/>
        </p:nvSpPr>
        <p:spPr>
          <a:xfrm>
            <a:off x="6884780" y="7437548"/>
            <a:ext cx="3380097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i="1">
                <a:solidFill>
                  <a:schemeClr val="bg1"/>
                </a:solidFill>
                <a:latin typeface="Muli Regular"/>
              </a:rPr>
              <a:t>Try it on the Chrome browser with (and without) a screen reader.</a:t>
            </a:r>
          </a:p>
        </p:txBody>
      </p:sp>
    </p:spTree>
    <p:extLst>
      <p:ext uri="{BB962C8B-B14F-4D97-AF65-F5344CB8AC3E}">
        <p14:creationId xmlns:p14="http://schemas.microsoft.com/office/powerpoint/2010/main" val="239604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E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7">
            <a:extLst>
              <a:ext uri="{FF2B5EF4-FFF2-40B4-BE49-F238E27FC236}">
                <a16:creationId xmlns:a16="http://schemas.microsoft.com/office/drawing/2014/main" id="{6DF1B440-37F1-8DE6-4A1C-89FE48331C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sp>
        <p:nvSpPr>
          <p:cNvPr id="16" name="TextBox 10">
            <a:extLst>
              <a:ext uri="{FF2B5EF4-FFF2-40B4-BE49-F238E27FC236}">
                <a16:creationId xmlns:a16="http://schemas.microsoft.com/office/drawing/2014/main" id="{3428D159-5DA1-87A5-5183-0A122E22FC71}"/>
              </a:ext>
            </a:extLst>
          </p:cNvPr>
          <p:cNvSpPr txBox="1"/>
          <p:nvPr/>
        </p:nvSpPr>
        <p:spPr>
          <a:xfrm>
            <a:off x="1922581" y="1019175"/>
            <a:ext cx="14554548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EFD1A9"/>
                </a:solidFill>
                <a:latin typeface="Muli Black"/>
              </a:rPr>
              <a:t>Demo with Screen Reader</a:t>
            </a:r>
            <a:endParaRPr lang="en-US"/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D21F57CD-71F2-8C76-D921-E7FBD5FA28CB}"/>
              </a:ext>
            </a:extLst>
          </p:cNvPr>
          <p:cNvSpPr txBox="1"/>
          <p:nvPr/>
        </p:nvSpPr>
        <p:spPr>
          <a:xfrm>
            <a:off x="7035975" y="9121521"/>
            <a:ext cx="260678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i="1">
                <a:solidFill>
                  <a:schemeClr val="bg1"/>
                </a:solidFill>
                <a:latin typeface="Muli Regular"/>
              </a:rPr>
              <a:t>Login page</a:t>
            </a:r>
          </a:p>
        </p:txBody>
      </p:sp>
      <p:pic>
        <p:nvPicPr>
          <p:cNvPr id="2" name="Login">
            <a:hlinkClick r:id="" action="ppaction://media"/>
            <a:extLst>
              <a:ext uri="{FF2B5EF4-FFF2-40B4-BE49-F238E27FC236}">
                <a16:creationId xmlns:a16="http://schemas.microsoft.com/office/drawing/2014/main" id="{F1CD0E3C-368A-CF66-6316-AE048EBE7A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7420" y="2454768"/>
            <a:ext cx="5527964" cy="7206496"/>
          </a:xfrm>
          <a:prstGeom prst="rect">
            <a:avLst/>
          </a:prstGeom>
        </p:spPr>
      </p:pic>
      <p:pic>
        <p:nvPicPr>
          <p:cNvPr id="4" name="Main Page">
            <a:hlinkClick r:id="" action="ppaction://media"/>
            <a:extLst>
              <a:ext uri="{FF2B5EF4-FFF2-40B4-BE49-F238E27FC236}">
                <a16:creationId xmlns:a16="http://schemas.microsoft.com/office/drawing/2014/main" id="{580AB46D-5208-B281-146D-FE2F18FFF9F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893355" y="2454768"/>
            <a:ext cx="5527964" cy="7206496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9373BB4B-86A7-0DBC-AF7B-BD21C25D66F3}"/>
              </a:ext>
            </a:extLst>
          </p:cNvPr>
          <p:cNvSpPr txBox="1"/>
          <p:nvPr/>
        </p:nvSpPr>
        <p:spPr>
          <a:xfrm>
            <a:off x="15671910" y="9121521"/>
            <a:ext cx="260678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i="1">
                <a:solidFill>
                  <a:schemeClr val="bg1"/>
                </a:solidFill>
                <a:latin typeface="Muli Regular"/>
              </a:rPr>
              <a:t>Main page</a:t>
            </a:r>
          </a:p>
        </p:txBody>
      </p:sp>
    </p:spTree>
    <p:extLst>
      <p:ext uri="{BB962C8B-B14F-4D97-AF65-F5344CB8AC3E}">
        <p14:creationId xmlns:p14="http://schemas.microsoft.com/office/powerpoint/2010/main" val="25540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E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7">
            <a:extLst>
              <a:ext uri="{FF2B5EF4-FFF2-40B4-BE49-F238E27FC236}">
                <a16:creationId xmlns:a16="http://schemas.microsoft.com/office/drawing/2014/main" id="{6DF1B440-37F1-8DE6-4A1C-89FE48331C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sp>
        <p:nvSpPr>
          <p:cNvPr id="16" name="TextBox 10">
            <a:extLst>
              <a:ext uri="{FF2B5EF4-FFF2-40B4-BE49-F238E27FC236}">
                <a16:creationId xmlns:a16="http://schemas.microsoft.com/office/drawing/2014/main" id="{3428D159-5DA1-87A5-5183-0A122E22FC71}"/>
              </a:ext>
            </a:extLst>
          </p:cNvPr>
          <p:cNvSpPr txBox="1"/>
          <p:nvPr/>
        </p:nvSpPr>
        <p:spPr>
          <a:xfrm>
            <a:off x="1922581" y="1019175"/>
            <a:ext cx="14554548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EFD1A9"/>
                </a:solidFill>
                <a:latin typeface="Muli Black"/>
              </a:rPr>
              <a:t>Demo with Screen Reader</a:t>
            </a:r>
            <a:endParaRPr lang="en-US"/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D21F57CD-71F2-8C76-D921-E7FBD5FA28CB}"/>
              </a:ext>
            </a:extLst>
          </p:cNvPr>
          <p:cNvSpPr txBox="1"/>
          <p:nvPr/>
        </p:nvSpPr>
        <p:spPr>
          <a:xfrm>
            <a:off x="6738104" y="8206808"/>
            <a:ext cx="260678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i="1">
                <a:solidFill>
                  <a:schemeClr val="bg1"/>
                </a:solidFill>
                <a:latin typeface="Muli Regular"/>
              </a:rPr>
              <a:t>Navigation bar and history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9373BB4B-86A7-0DBC-AF7B-BD21C25D66F3}"/>
              </a:ext>
            </a:extLst>
          </p:cNvPr>
          <p:cNvSpPr txBox="1"/>
          <p:nvPr/>
        </p:nvSpPr>
        <p:spPr>
          <a:xfrm>
            <a:off x="14973709" y="6360149"/>
            <a:ext cx="2606789" cy="32316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i="1">
                <a:solidFill>
                  <a:schemeClr val="bg1"/>
                </a:solidFill>
                <a:latin typeface="Muli Regular"/>
              </a:rPr>
              <a:t>Create a trip and edit trip. Includes direction, geolocation, geofence, ring, and alert.</a:t>
            </a:r>
          </a:p>
        </p:txBody>
      </p:sp>
      <p:pic>
        <p:nvPicPr>
          <p:cNvPr id="3" name="Navigation">
            <a:hlinkClick r:id="" action="ppaction://media"/>
            <a:extLst>
              <a:ext uri="{FF2B5EF4-FFF2-40B4-BE49-F238E27FC236}">
                <a16:creationId xmlns:a16="http://schemas.microsoft.com/office/drawing/2014/main" id="{E75EE07C-4839-ADB6-2305-2EF55FF3A8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28700" y="2385307"/>
            <a:ext cx="5527964" cy="7206496"/>
          </a:xfrm>
          <a:prstGeom prst="rect">
            <a:avLst/>
          </a:prstGeom>
        </p:spPr>
      </p:pic>
      <p:pic>
        <p:nvPicPr>
          <p:cNvPr id="6" name="Creating Trip">
            <a:hlinkClick r:id="" action="ppaction://media"/>
            <a:extLst>
              <a:ext uri="{FF2B5EF4-FFF2-40B4-BE49-F238E27FC236}">
                <a16:creationId xmlns:a16="http://schemas.microsoft.com/office/drawing/2014/main" id="{F34F9130-D0A6-43B9-9245-2D08088E386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99855" y="2385307"/>
            <a:ext cx="5527964" cy="720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7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33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48485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19175"/>
            <a:ext cx="10661276" cy="1224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12E51"/>
                </a:solidFill>
                <a:latin typeface="Muli Black"/>
              </a:rPr>
              <a:t>Next Steps</a:t>
            </a:r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698" y="2820617"/>
            <a:ext cx="7544060" cy="1249837"/>
            <a:chOff x="0" y="0"/>
            <a:chExt cx="10058747" cy="1666447"/>
          </a:xfrm>
        </p:grpSpPr>
        <p:sp>
          <p:nvSpPr>
            <p:cNvPr id="4" name="TextBox 4"/>
            <p:cNvSpPr txBox="1"/>
            <p:nvPr/>
          </p:nvSpPr>
          <p:spPr>
            <a:xfrm>
              <a:off x="879428" y="1132368"/>
              <a:ext cx="9179319" cy="5340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endParaRPr lang="en-US" sz="2400">
                <a:solidFill>
                  <a:srgbClr val="112E51"/>
                </a:solidFill>
                <a:latin typeface="Muli Regular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79428" y="228045"/>
              <a:ext cx="9175144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000" b="1">
                  <a:solidFill>
                    <a:srgbClr val="112E51"/>
                  </a:solidFill>
                  <a:latin typeface="Muli Regular Bold"/>
                </a:rPr>
                <a:t>Improve the look and feel to fit Septa</a:t>
              </a:r>
              <a:endParaRPr lang="en-US" sz="3000">
                <a:solidFill>
                  <a:srgbClr val="112E51"/>
                </a:solidFill>
                <a:latin typeface="Muli Regular Bold"/>
              </a:endParaRP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5567" y="6438533"/>
            <a:ext cx="7544060" cy="1773608"/>
            <a:chOff x="0" y="-117009"/>
            <a:chExt cx="10058747" cy="2364811"/>
          </a:xfrm>
        </p:grpSpPr>
        <p:sp>
          <p:nvSpPr>
            <p:cNvPr id="8" name="TextBox 8"/>
            <p:cNvSpPr txBox="1"/>
            <p:nvPr/>
          </p:nvSpPr>
          <p:spPr>
            <a:xfrm>
              <a:off x="879428" y="1132367"/>
              <a:ext cx="9179319" cy="11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  <a:cs typeface="Calibri"/>
                </a:rPr>
                <a:t>Alerts</a:t>
              </a:r>
              <a:endParaRPr lang="en-US">
                <a:solidFill>
                  <a:srgbClr val="000000"/>
                </a:solidFill>
                <a:latin typeface="Calibri"/>
                <a:cs typeface="Calibri"/>
              </a:endParaRP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  <a:cs typeface="Calibri"/>
                </a:rPr>
                <a:t>Septa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5051" y="-117009"/>
              <a:ext cx="8766778" cy="1030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112E51"/>
                  </a:solidFill>
                  <a:latin typeface="Muli Regular Bold"/>
                </a:rPr>
                <a:t>Implement more third-party APIs</a:t>
              </a:r>
              <a:endParaRPr lang="en-US" sz="3000" b="1">
                <a:solidFill>
                  <a:srgbClr val="112E51"/>
                </a:solidFill>
                <a:cs typeface="Calibri"/>
              </a:endParaRP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9715242" y="2820617"/>
            <a:ext cx="7597975" cy="2186418"/>
            <a:chOff x="0" y="0"/>
            <a:chExt cx="10130634" cy="2915225"/>
          </a:xfrm>
        </p:grpSpPr>
        <p:sp>
          <p:nvSpPr>
            <p:cNvPr id="12" name="TextBox 12"/>
            <p:cNvSpPr txBox="1"/>
            <p:nvPr/>
          </p:nvSpPr>
          <p:spPr>
            <a:xfrm>
              <a:off x="951315" y="1218435"/>
              <a:ext cx="9179319" cy="16967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Mobile development</a:t>
              </a:r>
            </a:p>
            <a:p>
              <a:pPr marL="518160" lvl="1" indent="-259080">
                <a:lnSpc>
                  <a:spcPts val="3359"/>
                </a:lnSpc>
                <a:buFont typeface="Arial,Sans-Serif"/>
                <a:buChar char="•"/>
              </a:pPr>
              <a:r>
                <a:rPr lang="en-US" sz="2400">
                  <a:solidFill>
                    <a:srgbClr val="112E51"/>
                  </a:solidFill>
                  <a:ea typeface="+mn-lt"/>
                  <a:cs typeface="+mn-lt"/>
                </a:rPr>
                <a:t>Add pages beyond </a:t>
              </a:r>
              <a:r>
                <a:rPr lang="en-US" sz="2400" err="1">
                  <a:solidFill>
                    <a:srgbClr val="112E51"/>
                  </a:solidFill>
                  <a:ea typeface="+mn-lt"/>
                  <a:cs typeface="+mn-lt"/>
                </a:rPr>
                <a:t>index.html</a:t>
              </a:r>
              <a:endParaRPr lang="en-US" sz="2400">
                <a:ea typeface="+mn-lt"/>
                <a:cs typeface="+mn-lt"/>
              </a:endParaRP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endParaRPr lang="en-US" sz="2400">
                <a:solidFill>
                  <a:srgbClr val="112E51"/>
                </a:solidFill>
                <a:latin typeface="Muli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79428" y="228045"/>
              <a:ext cx="8766777" cy="6712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112E51"/>
                  </a:solidFill>
                  <a:latin typeface="Muli Regular Bold"/>
                </a:rPr>
                <a:t>Improve screen reader compatibility</a:t>
              </a:r>
              <a:endParaRPr lang="en-US" sz="3000" b="1">
                <a:cs typeface="Calibri"/>
              </a:endParaRP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sp>
        <p:nvSpPr>
          <p:cNvPr id="17" name="TextBox 12">
            <a:extLst>
              <a:ext uri="{FF2B5EF4-FFF2-40B4-BE49-F238E27FC236}">
                <a16:creationId xmlns:a16="http://schemas.microsoft.com/office/drawing/2014/main" id="{834A1D14-028E-6E47-15C1-6D25E25B439D}"/>
              </a:ext>
            </a:extLst>
          </p:cNvPr>
          <p:cNvSpPr txBox="1"/>
          <p:nvPr/>
        </p:nvSpPr>
        <p:spPr>
          <a:xfrm>
            <a:off x="1685138" y="3649766"/>
            <a:ext cx="6884489" cy="1714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12E51"/>
                </a:solidFill>
                <a:latin typeface="Muli Regular"/>
              </a:rPr>
              <a:t>Perform user testing with groups of visually impaired individuals and non-visually impaired individuals </a:t>
            </a: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12E51"/>
                </a:solidFill>
                <a:latin typeface="Muli Regular"/>
              </a:rPr>
              <a:t>Store favorite trips</a:t>
            </a:r>
            <a:endParaRPr lang="en-US"/>
          </a:p>
        </p:txBody>
      </p:sp>
      <p:grpSp>
        <p:nvGrpSpPr>
          <p:cNvPr id="16" name="Group 11">
            <a:extLst>
              <a:ext uri="{FF2B5EF4-FFF2-40B4-BE49-F238E27FC236}">
                <a16:creationId xmlns:a16="http://schemas.microsoft.com/office/drawing/2014/main" id="{C70C6F1F-D3D5-D9A7-3D12-9806B9E875F3}"/>
              </a:ext>
            </a:extLst>
          </p:cNvPr>
          <p:cNvGrpSpPr/>
          <p:nvPr/>
        </p:nvGrpSpPr>
        <p:grpSpPr>
          <a:xfrm>
            <a:off x="9715242" y="6497627"/>
            <a:ext cx="7597975" cy="2107997"/>
            <a:chOff x="0" y="0"/>
            <a:chExt cx="10130634" cy="2810667"/>
          </a:xfrm>
        </p:grpSpPr>
        <p:sp>
          <p:nvSpPr>
            <p:cNvPr id="18" name="TextBox 12">
              <a:extLst>
                <a:ext uri="{FF2B5EF4-FFF2-40B4-BE49-F238E27FC236}">
                  <a16:creationId xmlns:a16="http://schemas.microsoft.com/office/drawing/2014/main" id="{054406B1-EBFE-7ED4-42FD-66587D599CCF}"/>
                </a:ext>
              </a:extLst>
            </p:cNvPr>
            <p:cNvSpPr txBox="1"/>
            <p:nvPr/>
          </p:nvSpPr>
          <p:spPr>
            <a:xfrm>
              <a:off x="951315" y="1103615"/>
              <a:ext cx="9179319" cy="1707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112E51"/>
                  </a:solidFill>
                  <a:ea typeface="+mn-lt"/>
                  <a:cs typeface="+mn-lt"/>
                </a:rPr>
                <a:t>Refine geofence for accuracy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112E51"/>
                  </a:solidFill>
                  <a:ea typeface="+mn-lt"/>
                  <a:cs typeface="+mn-lt"/>
                </a:rPr>
                <a:t>Expand to Market-Frankford Line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112E51"/>
                  </a:solidFill>
                  <a:ea typeface="+mn-lt"/>
                  <a:cs typeface="+mn-lt"/>
                </a:rPr>
                <a:t>Limit number of alerts and rings </a:t>
              </a:r>
            </a:p>
          </p:txBody>
        </p:sp>
        <p:sp>
          <p:nvSpPr>
            <p:cNvPr id="19" name="TextBox 13">
              <a:extLst>
                <a:ext uri="{FF2B5EF4-FFF2-40B4-BE49-F238E27FC236}">
                  <a16:creationId xmlns:a16="http://schemas.microsoft.com/office/drawing/2014/main" id="{F9C02453-1B97-5E3C-056F-6161DC18DB37}"/>
                </a:ext>
              </a:extLst>
            </p:cNvPr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112E51"/>
                  </a:solidFill>
                  <a:latin typeface="Muli Regular Bold"/>
                </a:rPr>
                <a:t>Improve geolocation</a:t>
              </a:r>
              <a:endParaRPr lang="en-US" sz="3000" dirty="0">
                <a:cs typeface="Calibri"/>
              </a:endParaRPr>
            </a:p>
          </p:txBody>
        </p:sp>
        <p:pic>
          <p:nvPicPr>
            <p:cNvPr id="20" name="Picture 14">
              <a:extLst>
                <a:ext uri="{FF2B5EF4-FFF2-40B4-BE49-F238E27FC236}">
                  <a16:creationId xmlns:a16="http://schemas.microsoft.com/office/drawing/2014/main" id="{C15FE6C6-5663-436E-0C24-022767191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7643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19175"/>
            <a:ext cx="10661276" cy="1224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12E51"/>
                </a:solidFill>
                <a:latin typeface="Muli Black"/>
              </a:rPr>
              <a:t>Innovation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698" y="2820618"/>
            <a:ext cx="7544060" cy="2557885"/>
            <a:chOff x="0" y="0"/>
            <a:chExt cx="10058747" cy="3410514"/>
          </a:xfrm>
        </p:grpSpPr>
        <p:sp>
          <p:nvSpPr>
            <p:cNvPr id="4" name="TextBox 4"/>
            <p:cNvSpPr txBox="1"/>
            <p:nvPr/>
          </p:nvSpPr>
          <p:spPr>
            <a:xfrm>
              <a:off x="879428" y="1132368"/>
              <a:ext cx="9179319" cy="22781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SEPTA app does not have this feature</a:t>
              </a:r>
              <a:endParaRPr lang="en-US" sz="2400">
                <a:solidFill>
                  <a:srgbClr val="112E51"/>
                </a:solidFill>
                <a:latin typeface="Muli Regular"/>
                <a:ea typeface="+mn-lt"/>
                <a:cs typeface="+mn-lt"/>
              </a:endParaRP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  <a:ea typeface="+mn-lt"/>
                  <a:cs typeface="+mn-lt"/>
                </a:rPr>
                <a:t>Rings and informs the user when within the station's geofence</a:t>
              </a:r>
            </a:p>
            <a:p>
              <a:pPr marL="975360" lvl="2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  <a:ea typeface="+mn-lt"/>
                  <a:cs typeface="+mn-lt"/>
                </a:rPr>
                <a:t>Not a map</a:t>
              </a:r>
              <a:endParaRPr lang="en-US" sz="2400">
                <a:solidFill>
                  <a:srgbClr val="112E51"/>
                </a:solidFill>
                <a:latin typeface="Muli Regular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112E51"/>
                  </a:solidFill>
                  <a:latin typeface="Muli Regular Bold"/>
                </a:rPr>
                <a:t>Feature does not exist... yet</a:t>
              </a: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698" y="6581389"/>
            <a:ext cx="7544060" cy="2557884"/>
            <a:chOff x="0" y="0"/>
            <a:chExt cx="10058747" cy="3410512"/>
          </a:xfrm>
        </p:grpSpPr>
        <p:sp>
          <p:nvSpPr>
            <p:cNvPr id="8" name="TextBox 8"/>
            <p:cNvSpPr txBox="1"/>
            <p:nvPr/>
          </p:nvSpPr>
          <p:spPr>
            <a:xfrm>
              <a:off x="879428" y="1132367"/>
              <a:ext cx="9179319" cy="227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Follows Web Content Accessibility Guidelines (WCAG) 2.1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Pairs with screen readers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Skip to main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112E51"/>
                  </a:solidFill>
                  <a:latin typeface="Muli Regular Bold"/>
                </a:rPr>
                <a:t>User Experience (UX)</a:t>
              </a: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9715242" y="2820617"/>
            <a:ext cx="7544060" cy="2121869"/>
            <a:chOff x="0" y="0"/>
            <a:chExt cx="10058747" cy="2829158"/>
          </a:xfrm>
        </p:grpSpPr>
        <p:sp>
          <p:nvSpPr>
            <p:cNvPr id="12" name="TextBox 12"/>
            <p:cNvSpPr txBox="1"/>
            <p:nvPr/>
          </p:nvSpPr>
          <p:spPr>
            <a:xfrm>
              <a:off x="879428" y="1132369"/>
              <a:ext cx="9179319" cy="16967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Leverages geofencing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Informs the user on station location</a:t>
              </a:r>
              <a:endParaRPr lang="en-US" sz="2400"/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112E51"/>
                  </a:solidFill>
                  <a:latin typeface="Muli Regular"/>
                </a:rPr>
                <a:t>Updates in real time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112E51"/>
                  </a:solidFill>
                  <a:latin typeface="Muli Regular Bold"/>
                </a:rPr>
                <a:t>Geolocation</a:t>
              </a: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pic>
        <p:nvPicPr>
          <p:cNvPr id="16" name="Picture 15" descr="A screenshot of a map&#10;&#10;Description automatically generated with medium confidence">
            <a:extLst>
              <a:ext uri="{FF2B5EF4-FFF2-40B4-BE49-F238E27FC236}">
                <a16:creationId xmlns:a16="http://schemas.microsoft.com/office/drawing/2014/main" id="{F935F194-2BB1-03E9-C40F-2960EB83DA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03"/>
          <a:stretch/>
        </p:blipFill>
        <p:spPr>
          <a:xfrm>
            <a:off x="9715242" y="5143500"/>
            <a:ext cx="3057947" cy="41243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9474832-20AA-212F-60D2-58E2FEA4D132}"/>
              </a:ext>
            </a:extLst>
          </p:cNvPr>
          <p:cNvSpPr txBox="1"/>
          <p:nvPr/>
        </p:nvSpPr>
        <p:spPr>
          <a:xfrm>
            <a:off x="13182996" y="6405503"/>
            <a:ext cx="305794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>
                <a:solidFill>
                  <a:srgbClr val="112E51"/>
                </a:solidFill>
                <a:latin typeface="+mj-lt"/>
              </a:rPr>
              <a:t>Figure 1: Geofence of Cecil B. Moore Station. </a:t>
            </a:r>
          </a:p>
          <a:p>
            <a:endParaRPr lang="en-US" i="1">
              <a:solidFill>
                <a:srgbClr val="112E51"/>
              </a:solidFill>
              <a:latin typeface="+mj-lt"/>
            </a:endParaRPr>
          </a:p>
          <a:p>
            <a:r>
              <a:rPr lang="en-US" i="1">
                <a:solidFill>
                  <a:srgbClr val="112E51"/>
                </a:solidFill>
                <a:latin typeface="+mj-lt"/>
              </a:rPr>
              <a:t>The application grabs the user’s geolocation (with permission). The user’s current geolocation is compared to the station’s geofence. If it is within range, the user will be informed. </a:t>
            </a:r>
            <a:endParaRPr lang="en-US" i="1"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1028700" y="990600"/>
            <a:ext cx="10300955" cy="302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99"/>
              </a:lnSpc>
            </a:pPr>
            <a:r>
              <a:rPr lang="en-US" sz="9950">
                <a:solidFill>
                  <a:srgbClr val="112E51"/>
                </a:solidFill>
                <a:latin typeface="Muli Black"/>
              </a:rPr>
              <a:t>Business Considerations</a:t>
            </a: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8443032"/>
            <a:ext cx="884994" cy="4424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6842732"/>
            <a:ext cx="884994" cy="4424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5243363"/>
            <a:ext cx="884994" cy="44249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960448" y="1240193"/>
            <a:ext cx="1227221" cy="99070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41421" y="6589318"/>
            <a:ext cx="9205592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12E51"/>
                </a:solidFill>
                <a:latin typeface="Muli Regular"/>
              </a:rPr>
              <a:t>Minimize legal risk 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41421" y="8189618"/>
            <a:ext cx="9217986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12E51"/>
                </a:solidFill>
                <a:latin typeface="Muli Regular"/>
              </a:rPr>
              <a:t>Drive innovation 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41421" y="4989949"/>
            <a:ext cx="9388234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12E51"/>
                </a:solidFill>
                <a:latin typeface="Muli Regular"/>
              </a:rPr>
              <a:t>Enhance diversity and inclusion 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414399" y="5585997"/>
            <a:ext cx="3520780" cy="35207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</Words>
  <Application>Microsoft Macintosh PowerPoint</Application>
  <PresentationFormat>Custom</PresentationFormat>
  <Paragraphs>69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Muli Regular</vt:lpstr>
      <vt:lpstr>Calibri</vt:lpstr>
      <vt:lpstr>Muli Regular Bold</vt:lpstr>
      <vt:lpstr>Muli Bold</vt:lpstr>
      <vt:lpstr>Muli Black</vt:lpstr>
      <vt:lpstr>Arial</vt:lpstr>
      <vt:lpstr>Arial,Sans-Serif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MIS3502 - Phase 1</dc:title>
  <cp:lastModifiedBy>Maggie Luong</cp:lastModifiedBy>
  <cp:revision>3</cp:revision>
  <dcterms:created xsi:type="dcterms:W3CDTF">2006-08-16T00:00:00Z</dcterms:created>
  <dcterms:modified xsi:type="dcterms:W3CDTF">2022-12-05T21:34:17Z</dcterms:modified>
  <dc:identifier>DAFOBTThZ_k</dc:identifier>
</cp:coreProperties>
</file>

<file path=docProps/thumbnail.jpeg>
</file>